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4dcb39431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4dcb39431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4cdec8e103fe082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cdec8e103fe082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4db1bb694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4db1bb694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4cdec8e103fe082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cdec8e103fe082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4dcb3943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4dcb3943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4cdec8e103fe082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4cdec8e103fe082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4db1bb694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4db1bb694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4cdec8e103fe082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cdec8e103fe082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4cdec8e103fe082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cdec8e103fe082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4cdec8e103fe0824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cdec8e103fe0824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4db1bb694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4db1bb694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060275"/>
            <a:ext cx="8520600" cy="1154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TOPIC: </a:t>
            </a:r>
            <a:r>
              <a:rPr b="1" lang="en"/>
              <a:t>XAI </a:t>
            </a:r>
            <a:r>
              <a:rPr lang="en"/>
              <a:t>(Explainable AI)</a:t>
            </a:r>
            <a:endParaRPr/>
          </a:p>
        </p:txBody>
      </p:sp>
      <p:sp>
        <p:nvSpPr>
          <p:cNvPr id="55" name="Google Shape;55;p13"/>
          <p:cNvSpPr txBox="1"/>
          <p:nvPr>
            <p:ph idx="1" type="subTitle"/>
          </p:nvPr>
        </p:nvSpPr>
        <p:spPr>
          <a:xfrm>
            <a:off x="3649725" y="4274550"/>
            <a:ext cx="53472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Sanjana Asrani, D17B1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2"/>
          <p:cNvPicPr preferRelativeResize="0"/>
          <p:nvPr/>
        </p:nvPicPr>
        <p:blipFill>
          <a:blip r:embed="rId3">
            <a:alphaModFix/>
          </a:blip>
          <a:stretch>
            <a:fillRect/>
          </a:stretch>
        </p:blipFill>
        <p:spPr>
          <a:xfrm>
            <a:off x="1783975" y="1151113"/>
            <a:ext cx="5143501" cy="3582075"/>
          </a:xfrm>
          <a:prstGeom prst="rect">
            <a:avLst/>
          </a:prstGeom>
          <a:noFill/>
          <a:ln>
            <a:noFill/>
          </a:ln>
        </p:spPr>
      </p:pic>
      <p:sp>
        <p:nvSpPr>
          <p:cNvPr id="119" name="Google Shape;119;p22"/>
          <p:cNvSpPr txBox="1"/>
          <p:nvPr/>
        </p:nvSpPr>
        <p:spPr>
          <a:xfrm>
            <a:off x="205300" y="54875"/>
            <a:ext cx="8756100" cy="32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In medical field for diagnosis</a:t>
            </a:r>
            <a:endParaRPr b="1"/>
          </a:p>
        </p:txBody>
      </p:sp>
      <p:sp>
        <p:nvSpPr>
          <p:cNvPr id="120" name="Google Shape;120;p22"/>
          <p:cNvSpPr txBox="1"/>
          <p:nvPr/>
        </p:nvSpPr>
        <p:spPr>
          <a:xfrm>
            <a:off x="71525" y="451750"/>
            <a:ext cx="89694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 types of skin cancer, one of them being: Melonoma (Malignant). ABCDE of how to spot it: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3"/>
          <p:cNvPicPr preferRelativeResize="0"/>
          <p:nvPr/>
        </p:nvPicPr>
        <p:blipFill>
          <a:blip r:embed="rId3">
            <a:alphaModFix/>
          </a:blip>
          <a:stretch>
            <a:fillRect/>
          </a:stretch>
        </p:blipFill>
        <p:spPr>
          <a:xfrm>
            <a:off x="114700" y="754125"/>
            <a:ext cx="8839201" cy="3917277"/>
          </a:xfrm>
          <a:prstGeom prst="rect">
            <a:avLst/>
          </a:prstGeom>
          <a:noFill/>
          <a:ln>
            <a:noFill/>
          </a:ln>
        </p:spPr>
      </p:pic>
      <p:sp>
        <p:nvSpPr>
          <p:cNvPr id="126" name="Google Shape;126;p23"/>
          <p:cNvSpPr txBox="1"/>
          <p:nvPr/>
        </p:nvSpPr>
        <p:spPr>
          <a:xfrm>
            <a:off x="443000" y="434625"/>
            <a:ext cx="68079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XAI helps in transforming manufacturing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nvSpPr>
        <p:spPr>
          <a:xfrm>
            <a:off x="124450" y="275350"/>
            <a:ext cx="82110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The ppt has to be concluded because it has already exceeded the max number of slides :)</a:t>
            </a:r>
            <a:endParaRPr/>
          </a:p>
        </p:txBody>
      </p:sp>
      <p:sp>
        <p:nvSpPr>
          <p:cNvPr id="132" name="Google Shape;132;p24"/>
          <p:cNvSpPr txBox="1"/>
          <p:nvPr/>
        </p:nvSpPr>
        <p:spPr>
          <a:xfrm>
            <a:off x="1914800" y="1933425"/>
            <a:ext cx="5221200" cy="55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Any Questions/ Suggestions? Thankyou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5783600" y="1077425"/>
            <a:ext cx="2879275" cy="2407350"/>
          </a:xfrm>
          <a:prstGeom prst="rect">
            <a:avLst/>
          </a:prstGeom>
          <a:noFill/>
          <a:ln>
            <a:noFill/>
          </a:ln>
        </p:spPr>
      </p:pic>
      <p:sp>
        <p:nvSpPr>
          <p:cNvPr id="61" name="Google Shape;61;p14"/>
          <p:cNvSpPr txBox="1"/>
          <p:nvPr/>
        </p:nvSpPr>
        <p:spPr>
          <a:xfrm>
            <a:off x="141050" y="0"/>
            <a:ext cx="8877600" cy="78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101s of XAI</a:t>
            </a:r>
            <a:endParaRPr b="1" sz="2400"/>
          </a:p>
        </p:txBody>
      </p:sp>
      <p:sp>
        <p:nvSpPr>
          <p:cNvPr id="62" name="Google Shape;62;p14"/>
          <p:cNvSpPr txBox="1"/>
          <p:nvPr/>
        </p:nvSpPr>
        <p:spPr>
          <a:xfrm>
            <a:off x="486475" y="1183275"/>
            <a:ext cx="4490100" cy="24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What is XAI? Answer the WHYs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&amp; Objectives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it 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Challenges &amp; Limitations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Applications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3">
            <a:alphaModFix/>
          </a:blip>
          <a:srcRect b="-100000" l="5640" r="-5640" t="100000"/>
          <a:stretch/>
        </p:blipFill>
        <p:spPr>
          <a:xfrm>
            <a:off x="214150" y="2206888"/>
            <a:ext cx="3438100" cy="1825125"/>
          </a:xfrm>
          <a:prstGeom prst="rect">
            <a:avLst/>
          </a:prstGeom>
          <a:noFill/>
          <a:ln>
            <a:noFill/>
          </a:ln>
        </p:spPr>
      </p:pic>
      <p:pic>
        <p:nvPicPr>
          <p:cNvPr id="68" name="Google Shape;68;p15"/>
          <p:cNvPicPr preferRelativeResize="0"/>
          <p:nvPr/>
        </p:nvPicPr>
        <p:blipFill rotWithShape="1">
          <a:blip r:embed="rId4">
            <a:alphaModFix/>
          </a:blip>
          <a:srcRect b="-4629" l="6393" r="0" t="4630"/>
          <a:stretch/>
        </p:blipFill>
        <p:spPr>
          <a:xfrm>
            <a:off x="5945275" y="548625"/>
            <a:ext cx="3067200" cy="1714500"/>
          </a:xfrm>
          <a:prstGeom prst="rect">
            <a:avLst/>
          </a:prstGeom>
          <a:noFill/>
          <a:ln>
            <a:noFill/>
          </a:ln>
        </p:spPr>
      </p:pic>
      <p:sp>
        <p:nvSpPr>
          <p:cNvPr id="69" name="Google Shape;69;p15"/>
          <p:cNvSpPr txBox="1"/>
          <p:nvPr/>
        </p:nvSpPr>
        <p:spPr>
          <a:xfrm>
            <a:off x="124450" y="54875"/>
            <a:ext cx="8888100" cy="3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Puppy or a bagel? Why it is what it is?</a:t>
            </a:r>
            <a:endParaRPr b="1"/>
          </a:p>
        </p:txBody>
      </p:sp>
      <p:pic>
        <p:nvPicPr>
          <p:cNvPr id="70" name="Google Shape;70;p15"/>
          <p:cNvPicPr preferRelativeResize="0"/>
          <p:nvPr/>
        </p:nvPicPr>
        <p:blipFill>
          <a:blip r:embed="rId5">
            <a:alphaModFix/>
          </a:blip>
          <a:stretch>
            <a:fillRect/>
          </a:stretch>
        </p:blipFill>
        <p:spPr>
          <a:xfrm>
            <a:off x="179453" y="408175"/>
            <a:ext cx="3276600" cy="1714500"/>
          </a:xfrm>
          <a:prstGeom prst="rect">
            <a:avLst/>
          </a:prstGeom>
          <a:noFill/>
          <a:ln>
            <a:noFill/>
          </a:ln>
        </p:spPr>
      </p:pic>
      <p:pic>
        <p:nvPicPr>
          <p:cNvPr id="71" name="Google Shape;71;p15"/>
          <p:cNvPicPr preferRelativeResize="0"/>
          <p:nvPr/>
        </p:nvPicPr>
        <p:blipFill>
          <a:blip r:embed="rId6">
            <a:alphaModFix/>
          </a:blip>
          <a:stretch>
            <a:fillRect/>
          </a:stretch>
        </p:blipFill>
        <p:spPr>
          <a:xfrm>
            <a:off x="3588525" y="451750"/>
            <a:ext cx="2398100" cy="1755150"/>
          </a:xfrm>
          <a:prstGeom prst="rect">
            <a:avLst/>
          </a:prstGeom>
          <a:noFill/>
          <a:ln>
            <a:noFill/>
          </a:ln>
        </p:spPr>
      </p:pic>
      <p:pic>
        <p:nvPicPr>
          <p:cNvPr id="72" name="Google Shape;72;p15"/>
          <p:cNvPicPr preferRelativeResize="0"/>
          <p:nvPr/>
        </p:nvPicPr>
        <p:blipFill>
          <a:blip r:embed="rId7">
            <a:alphaModFix/>
          </a:blip>
          <a:stretch>
            <a:fillRect/>
          </a:stretch>
        </p:blipFill>
        <p:spPr>
          <a:xfrm>
            <a:off x="170050" y="2518449"/>
            <a:ext cx="9144000" cy="2321450"/>
          </a:xfrm>
          <a:prstGeom prst="rect">
            <a:avLst/>
          </a:prstGeom>
          <a:noFill/>
          <a:ln>
            <a:noFill/>
          </a:ln>
        </p:spPr>
      </p:pic>
      <p:sp>
        <p:nvSpPr>
          <p:cNvPr id="73" name="Google Shape;73;p15"/>
          <p:cNvSpPr txBox="1"/>
          <p:nvPr/>
        </p:nvSpPr>
        <p:spPr>
          <a:xfrm>
            <a:off x="2055900" y="2359975"/>
            <a:ext cx="59178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Credit approval decisions? Why was my Application Denied?</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114650" y="1147475"/>
            <a:ext cx="8839200" cy="2594199"/>
          </a:xfrm>
          <a:prstGeom prst="rect">
            <a:avLst/>
          </a:prstGeom>
          <a:noFill/>
          <a:ln>
            <a:noFill/>
          </a:ln>
        </p:spPr>
      </p:pic>
      <p:sp>
        <p:nvSpPr>
          <p:cNvPr id="79" name="Google Shape;79;p16"/>
          <p:cNvSpPr txBox="1"/>
          <p:nvPr/>
        </p:nvSpPr>
        <p:spPr>
          <a:xfrm>
            <a:off x="1157625" y="321800"/>
            <a:ext cx="51342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XAI works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304800" y="152400"/>
            <a:ext cx="8632681"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8"/>
          <p:cNvPicPr preferRelativeResize="0"/>
          <p:nvPr/>
        </p:nvPicPr>
        <p:blipFill rotWithShape="1">
          <a:blip r:embed="rId3">
            <a:alphaModFix/>
          </a:blip>
          <a:srcRect b="9600" l="21641" r="8725" t="16945"/>
          <a:stretch/>
        </p:blipFill>
        <p:spPr>
          <a:xfrm>
            <a:off x="38800" y="1007375"/>
            <a:ext cx="3842726" cy="2725226"/>
          </a:xfrm>
          <a:prstGeom prst="rect">
            <a:avLst/>
          </a:prstGeom>
          <a:noFill/>
          <a:ln>
            <a:noFill/>
          </a:ln>
        </p:spPr>
      </p:pic>
      <p:pic>
        <p:nvPicPr>
          <p:cNvPr id="90" name="Google Shape;90;p18"/>
          <p:cNvPicPr preferRelativeResize="0"/>
          <p:nvPr/>
        </p:nvPicPr>
        <p:blipFill>
          <a:blip r:embed="rId4">
            <a:alphaModFix/>
          </a:blip>
          <a:stretch>
            <a:fillRect/>
          </a:stretch>
        </p:blipFill>
        <p:spPr>
          <a:xfrm>
            <a:off x="4227975" y="72500"/>
            <a:ext cx="4190375" cy="2319525"/>
          </a:xfrm>
          <a:prstGeom prst="rect">
            <a:avLst/>
          </a:prstGeom>
          <a:noFill/>
          <a:ln>
            <a:noFill/>
          </a:ln>
        </p:spPr>
      </p:pic>
      <p:pic>
        <p:nvPicPr>
          <p:cNvPr id="91" name="Google Shape;91;p18"/>
          <p:cNvPicPr preferRelativeResize="0"/>
          <p:nvPr/>
        </p:nvPicPr>
        <p:blipFill>
          <a:blip r:embed="rId5">
            <a:alphaModFix/>
          </a:blip>
          <a:stretch>
            <a:fillRect/>
          </a:stretch>
        </p:blipFill>
        <p:spPr>
          <a:xfrm>
            <a:off x="4227975" y="2271025"/>
            <a:ext cx="4190375" cy="2340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9"/>
          <p:cNvPicPr preferRelativeResize="0"/>
          <p:nvPr/>
        </p:nvPicPr>
        <p:blipFill>
          <a:blip r:embed="rId3">
            <a:alphaModFix/>
          </a:blip>
          <a:stretch>
            <a:fillRect/>
          </a:stretch>
        </p:blipFill>
        <p:spPr>
          <a:xfrm>
            <a:off x="152400" y="478700"/>
            <a:ext cx="8839199" cy="2000407"/>
          </a:xfrm>
          <a:prstGeom prst="rect">
            <a:avLst/>
          </a:prstGeom>
          <a:noFill/>
          <a:ln>
            <a:noFill/>
          </a:ln>
        </p:spPr>
      </p:pic>
      <p:sp>
        <p:nvSpPr>
          <p:cNvPr id="97" name="Google Shape;97;p19"/>
          <p:cNvSpPr txBox="1"/>
          <p:nvPr/>
        </p:nvSpPr>
        <p:spPr>
          <a:xfrm>
            <a:off x="152400" y="37250"/>
            <a:ext cx="2689800" cy="5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Categorization in XAI:</a:t>
            </a:r>
            <a:endParaRPr b="1"/>
          </a:p>
        </p:txBody>
      </p:sp>
      <p:sp>
        <p:nvSpPr>
          <p:cNvPr id="98" name="Google Shape;98;p19"/>
          <p:cNvSpPr txBox="1"/>
          <p:nvPr/>
        </p:nvSpPr>
        <p:spPr>
          <a:xfrm>
            <a:off x="4683125" y="-59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Complex non linear graphs: Global</a:t>
            </a:r>
            <a:endParaRPr/>
          </a:p>
          <a:p>
            <a:pPr indent="0" lvl="0" marL="0" rtl="0" algn="l">
              <a:spcBef>
                <a:spcPts val="0"/>
              </a:spcBef>
              <a:spcAft>
                <a:spcPts val="0"/>
              </a:spcAft>
              <a:buNone/>
            </a:pPr>
            <a:r>
              <a:rPr lang="en"/>
              <a:t>Simple Linear: Local</a:t>
            </a:r>
            <a:endParaRPr/>
          </a:p>
        </p:txBody>
      </p:sp>
      <p:pic>
        <p:nvPicPr>
          <p:cNvPr id="99" name="Google Shape;99;p19"/>
          <p:cNvPicPr preferRelativeResize="0"/>
          <p:nvPr/>
        </p:nvPicPr>
        <p:blipFill>
          <a:blip r:embed="rId4">
            <a:alphaModFix/>
          </a:blip>
          <a:stretch>
            <a:fillRect/>
          </a:stretch>
        </p:blipFill>
        <p:spPr>
          <a:xfrm>
            <a:off x="152400" y="2571757"/>
            <a:ext cx="8839199" cy="20122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nvSpPr>
        <p:spPr>
          <a:xfrm>
            <a:off x="186200" y="231275"/>
            <a:ext cx="8149200" cy="43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Challenges:</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One of the primary challenges in implementing Explainable AI (XAI) is striking the right balance between model interpretability and predictive performance. Highly interpretable models may sacrifice some level of predictive accuracy, which can be a trade-off to consider when choosing an XAI approach.</a:t>
            </a:r>
            <a:endParaRPr/>
          </a:p>
          <a:p>
            <a:pPr indent="0" lvl="0" marL="0" rtl="0" algn="l">
              <a:spcBef>
                <a:spcPts val="0"/>
              </a:spcBef>
              <a:spcAft>
                <a:spcPts val="0"/>
              </a:spcAft>
              <a:buNone/>
            </a:pPr>
            <a:r>
              <a:rPr lang="en"/>
              <a:t>XAI techniques, especially model-agnostic ones, might encounter challenges when dealing with large and complex datasets. These techniques can be computationally intensive, potentially making them less efficient in certain scenarios.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Limitations:</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It's important to note that XAI techniques are not universally applicable to all machine learning models. Model-specific XAI methods are tailored to specific algorithms, which means they may not work seamlessly with all machine learning models. This limitation can impact their versatility.</a:t>
            </a:r>
            <a:endParaRPr/>
          </a:p>
          <a:p>
            <a:pPr indent="0" lvl="0" marL="0" rtl="0" algn="l">
              <a:spcBef>
                <a:spcPts val="0"/>
              </a:spcBef>
              <a:spcAft>
                <a:spcPts val="0"/>
              </a:spcAft>
              <a:buClr>
                <a:schemeClr val="dk1"/>
              </a:buClr>
              <a:buSzPts val="1100"/>
              <a:buFont typeface="Arial"/>
              <a:buNone/>
            </a:pPr>
            <a:r>
              <a:rPr lang="en"/>
              <a:t>Furthermore, while XAI can enhance model transparency and provide explanations, it may not fully address ethical concerns or inherently biased data. It's essential to recognize that XAI is one component of broader AI ethics initiatives.</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1"/>
          <p:cNvPicPr preferRelativeResize="0"/>
          <p:nvPr/>
        </p:nvPicPr>
        <p:blipFill rotWithShape="1">
          <a:blip r:embed="rId3">
            <a:alphaModFix/>
          </a:blip>
          <a:srcRect b="45948" l="0" r="69681" t="0"/>
          <a:stretch/>
        </p:blipFill>
        <p:spPr>
          <a:xfrm>
            <a:off x="303325" y="652200"/>
            <a:ext cx="2679900" cy="1771050"/>
          </a:xfrm>
          <a:prstGeom prst="rect">
            <a:avLst/>
          </a:prstGeom>
          <a:noFill/>
          <a:ln>
            <a:noFill/>
          </a:ln>
        </p:spPr>
      </p:pic>
      <p:sp>
        <p:nvSpPr>
          <p:cNvPr id="110" name="Google Shape;110;p21"/>
          <p:cNvSpPr txBox="1"/>
          <p:nvPr/>
        </p:nvSpPr>
        <p:spPr>
          <a:xfrm>
            <a:off x="198500" y="58500"/>
            <a:ext cx="26799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XAI in financial institutions</a:t>
            </a:r>
            <a:endParaRPr/>
          </a:p>
        </p:txBody>
      </p:sp>
      <p:pic>
        <p:nvPicPr>
          <p:cNvPr id="111" name="Google Shape;111;p21"/>
          <p:cNvPicPr preferRelativeResize="0"/>
          <p:nvPr/>
        </p:nvPicPr>
        <p:blipFill rotWithShape="1">
          <a:blip r:embed="rId3">
            <a:alphaModFix/>
          </a:blip>
          <a:srcRect b="45948" l="33180" r="35012" t="0"/>
          <a:stretch/>
        </p:blipFill>
        <p:spPr>
          <a:xfrm>
            <a:off x="6070750" y="2750663"/>
            <a:ext cx="2811525" cy="1558475"/>
          </a:xfrm>
          <a:prstGeom prst="rect">
            <a:avLst/>
          </a:prstGeom>
          <a:noFill/>
          <a:ln>
            <a:noFill/>
          </a:ln>
        </p:spPr>
      </p:pic>
      <p:pic>
        <p:nvPicPr>
          <p:cNvPr id="112" name="Google Shape;112;p21"/>
          <p:cNvPicPr preferRelativeResize="0"/>
          <p:nvPr/>
        </p:nvPicPr>
        <p:blipFill rotWithShape="1">
          <a:blip r:embed="rId3">
            <a:alphaModFix/>
          </a:blip>
          <a:srcRect b="39889" l="66242" r="-851" t="6059"/>
          <a:stretch/>
        </p:blipFill>
        <p:spPr>
          <a:xfrm>
            <a:off x="6037825" y="736825"/>
            <a:ext cx="2877376" cy="1771050"/>
          </a:xfrm>
          <a:prstGeom prst="rect">
            <a:avLst/>
          </a:prstGeom>
          <a:noFill/>
          <a:ln>
            <a:noFill/>
          </a:ln>
        </p:spPr>
      </p:pic>
      <p:pic>
        <p:nvPicPr>
          <p:cNvPr id="113" name="Google Shape;113;p21"/>
          <p:cNvPicPr preferRelativeResize="0"/>
          <p:nvPr/>
        </p:nvPicPr>
        <p:blipFill rotWithShape="1">
          <a:blip r:embed="rId3">
            <a:alphaModFix/>
          </a:blip>
          <a:srcRect b="0" l="0" r="70374" t="54383"/>
          <a:stretch/>
        </p:blipFill>
        <p:spPr>
          <a:xfrm>
            <a:off x="303325" y="2750675"/>
            <a:ext cx="2679900" cy="1558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